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8" r:id="rId33"/>
    <p:sldId id="289" r:id="rId34"/>
    <p:sldId id="287" r:id="rId35"/>
    <p:sldId id="291" r:id="rId36"/>
    <p:sldId id="292" r:id="rId37"/>
    <p:sldId id="293" r:id="rId38"/>
    <p:sldId id="294" r:id="rId39"/>
    <p:sldId id="295" r:id="rId40"/>
    <p:sldId id="296" r:id="rId41"/>
    <p:sldId id="297" r:id="rId42"/>
    <p:sldId id="298" r:id="rId43"/>
    <p:sldId id="299" r:id="rId4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240" y="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6566966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29861057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1074480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3543065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4098910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3D1ED7F0-246A-4E18-AEC0-427C77DFC910}"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38731853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3D1ED7F0-246A-4E18-AEC0-427C77DFC910}" type="datetimeFigureOut">
              <a:rPr lang="ru-RU" smtClean="0"/>
              <a:t>19.09.2024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344258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3D1ED7F0-246A-4E18-AEC0-427C77DFC910}" type="datetimeFigureOut">
              <a:rPr lang="ru-RU" smtClean="0"/>
              <a:t>19.09.2024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3937764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D1ED7F0-246A-4E18-AEC0-427C77DFC910}" type="datetimeFigureOut">
              <a:rPr lang="ru-RU" smtClean="0"/>
              <a:t>19.09.2024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2680485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D1ED7F0-246A-4E18-AEC0-427C77DFC910}"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440968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3D1ED7F0-246A-4E18-AEC0-427C77DFC910}" type="datetimeFigureOut">
              <a:rPr lang="ru-RU" smtClean="0"/>
              <a:t>19.09.2024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42BBBC55-21EC-4811-9549-9DCFDF57E90F}" type="slidenum">
              <a:rPr lang="ru-RU" smtClean="0"/>
              <a:t>‹#›</a:t>
            </a:fld>
            <a:endParaRPr lang="ru-RU"/>
          </a:p>
        </p:txBody>
      </p:sp>
    </p:spTree>
    <p:extLst>
      <p:ext uri="{BB962C8B-B14F-4D97-AF65-F5344CB8AC3E}">
        <p14:creationId xmlns:p14="http://schemas.microsoft.com/office/powerpoint/2010/main" val="1324260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1ED7F0-246A-4E18-AEC0-427C77DFC910}" type="datetimeFigureOut">
              <a:rPr lang="ru-RU" smtClean="0"/>
              <a:t>19.09.2024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BBBC55-21EC-4811-9549-9DCFDF57E90F}" type="slidenum">
              <a:rPr lang="ru-RU" smtClean="0"/>
              <a:t>‹#›</a:t>
            </a:fld>
            <a:endParaRPr lang="ru-RU"/>
          </a:p>
        </p:txBody>
      </p:sp>
    </p:spTree>
    <p:extLst>
      <p:ext uri="{BB962C8B-B14F-4D97-AF65-F5344CB8AC3E}">
        <p14:creationId xmlns:p14="http://schemas.microsoft.com/office/powerpoint/2010/main" val="3576718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a:t>Lecture 7</a:t>
            </a:r>
            <a:endParaRPr lang="ru-RU" dirty="0"/>
          </a:p>
        </p:txBody>
      </p:sp>
      <p:sp>
        <p:nvSpPr>
          <p:cNvPr id="3" name="Подзаголовок 2"/>
          <p:cNvSpPr>
            <a:spLocks noGrp="1"/>
          </p:cNvSpPr>
          <p:nvPr>
            <p:ph type="subTitle" idx="1"/>
          </p:nvPr>
        </p:nvSpPr>
        <p:spPr/>
        <p:txBody>
          <a:bodyPr/>
          <a:lstStyle/>
          <a:p>
            <a:r>
              <a:rPr lang="en-US" dirty="0"/>
              <a:t>Quote, Paraphrase, and Summarize Appropriately</a:t>
            </a:r>
            <a:endParaRPr lang="ru-RU" dirty="0"/>
          </a:p>
        </p:txBody>
      </p:sp>
    </p:spTree>
    <p:extLst>
      <p:ext uri="{BB962C8B-B14F-4D97-AF65-F5344CB8AC3E}">
        <p14:creationId xmlns:p14="http://schemas.microsoft.com/office/powerpoint/2010/main" val="3501367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en-US" sz="3200" dirty="0"/>
              <a:t>You should use quotations in the following situations:</a:t>
            </a:r>
            <a:br>
              <a:rPr lang="en-US" sz="3200" dirty="0"/>
            </a:br>
            <a:endParaRPr lang="ru-RU" sz="3200" dirty="0"/>
          </a:p>
        </p:txBody>
      </p:sp>
      <p:sp>
        <p:nvSpPr>
          <p:cNvPr id="3" name="Объект 2"/>
          <p:cNvSpPr>
            <a:spLocks noGrp="1"/>
          </p:cNvSpPr>
          <p:nvPr>
            <p:ph idx="1"/>
          </p:nvPr>
        </p:nvSpPr>
        <p:spPr/>
        <p:txBody>
          <a:bodyPr/>
          <a:lstStyle/>
          <a:p>
            <a:r>
              <a:rPr lang="en-US" dirty="0"/>
              <a:t>When you risk losing the essence of the author's ideas in the translation from her words to your own.</a:t>
            </a:r>
          </a:p>
          <a:p>
            <a:r>
              <a:rPr lang="en-US" dirty="0"/>
              <a:t>	When you want to appeal to the authority of the author and using his or her words will emphasize that authority.</a:t>
            </a:r>
          </a:p>
          <a:p>
            <a:endParaRPr lang="ru-RU" dirty="0"/>
          </a:p>
        </p:txBody>
      </p:sp>
    </p:spTree>
    <p:extLst>
      <p:ext uri="{BB962C8B-B14F-4D97-AF65-F5344CB8AC3E}">
        <p14:creationId xmlns:p14="http://schemas.microsoft.com/office/powerpoint/2010/main" val="3721626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Объект 2"/>
          <p:cNvSpPr>
            <a:spLocks noGrp="1"/>
          </p:cNvSpPr>
          <p:nvPr>
            <p:ph idx="1"/>
          </p:nvPr>
        </p:nvSpPr>
        <p:spPr/>
        <p:txBody>
          <a:bodyPr>
            <a:normAutofit fontScale="77500" lnSpcReduction="20000"/>
          </a:bodyPr>
          <a:lstStyle/>
          <a:p>
            <a:r>
              <a:rPr lang="en-US" dirty="0"/>
              <a:t>Once you have decided to quote part of a text, you'll need to decide whether you are going to quote a long passage (a block quotation) or a short passage (a sentence or two within the text of your essay). Unless you are planning to do something substantive with a long quotation—to analyze the language in detail or otherwise break it down—you should not use block quotations in your essay. While long quotations will stretch your page limit, they don't add anything to your argument unless you also spend time discussing them in a way that illuminates a point you're making. Unless you are giving your readers something they need to appreciate your argument, you should use quotations sparingly.</a:t>
            </a:r>
            <a:endParaRPr lang="ru-RU" dirty="0"/>
          </a:p>
        </p:txBody>
      </p:sp>
    </p:spTree>
    <p:extLst>
      <p:ext uri="{BB962C8B-B14F-4D97-AF65-F5344CB8AC3E}">
        <p14:creationId xmlns:p14="http://schemas.microsoft.com/office/powerpoint/2010/main" val="3529429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I paraphrase? </a:t>
            </a:r>
            <a:br>
              <a:rPr lang="en-US" dirty="0"/>
            </a:b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You will want to paraphrase or summarize when the wording of the source is less important than the meaning of the source. The paraphrase and summary allow you to maintain continuity of style in your paper and show your mastery of source material. A paraphrase may be preferred to a summary </a:t>
            </a:r>
            <a:r>
              <a:rPr lang="en-US" b="1" dirty="0"/>
              <a:t>because paraphrases are more detailed and specific. </a:t>
            </a:r>
            <a:r>
              <a:rPr lang="en-US" dirty="0"/>
              <a:t>You may use the paraphrase often for the following reasons: </a:t>
            </a:r>
          </a:p>
          <a:p>
            <a:pPr marL="0" indent="0">
              <a:buNone/>
            </a:pPr>
            <a:r>
              <a:rPr lang="en-US" dirty="0"/>
              <a:t>• To change the organization of ideas for emphasis. You may have to change the organization of ideas in material so that you can emphasize the points that are most related to your paper. You should remember to be faithful to the meaning of the source. </a:t>
            </a:r>
          </a:p>
          <a:p>
            <a:endParaRPr lang="ru-RU" dirty="0"/>
          </a:p>
        </p:txBody>
      </p:sp>
    </p:spTree>
    <p:extLst>
      <p:ext uri="{BB962C8B-B14F-4D97-AF65-F5344CB8AC3E}">
        <p14:creationId xmlns:p14="http://schemas.microsoft.com/office/powerpoint/2010/main" val="12184504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I paraphrase? </a:t>
            </a:r>
            <a:br>
              <a:rPr lang="en-US" dirty="0"/>
            </a:br>
            <a:endParaRPr lang="ru-RU" dirty="0"/>
          </a:p>
        </p:txBody>
      </p:sp>
      <p:sp>
        <p:nvSpPr>
          <p:cNvPr id="3" name="Объект 2"/>
          <p:cNvSpPr>
            <a:spLocks noGrp="1"/>
          </p:cNvSpPr>
          <p:nvPr>
            <p:ph idx="1"/>
          </p:nvPr>
        </p:nvSpPr>
        <p:spPr/>
        <p:txBody>
          <a:bodyPr/>
          <a:lstStyle/>
          <a:p>
            <a:pPr marL="0" indent="0">
              <a:buNone/>
            </a:pPr>
            <a:r>
              <a:rPr lang="en-US" dirty="0"/>
              <a:t>• To simplify –</a:t>
            </a:r>
            <a:r>
              <a:rPr lang="ru-RU" dirty="0"/>
              <a:t>упростить </a:t>
            </a:r>
            <a:r>
              <a:rPr lang="en-US" dirty="0"/>
              <a:t>the material. You may have to simplify complex arguments, sentences, or vocabulary. </a:t>
            </a:r>
          </a:p>
          <a:p>
            <a:pPr marL="0" indent="0">
              <a:buNone/>
            </a:pPr>
            <a:r>
              <a:rPr lang="en-US" dirty="0"/>
              <a:t>• To clarify</a:t>
            </a:r>
            <a:r>
              <a:rPr lang="ru-RU" dirty="0"/>
              <a:t>-прояснить</a:t>
            </a:r>
            <a:r>
              <a:rPr lang="en-US" dirty="0"/>
              <a:t> the material. You may have to clarify technical passages or specialized information into language that is appropriate for your audience. </a:t>
            </a:r>
          </a:p>
          <a:p>
            <a:endParaRPr lang="ru-RU" dirty="0"/>
          </a:p>
        </p:txBody>
      </p:sp>
    </p:spTree>
    <p:extLst>
      <p:ext uri="{BB962C8B-B14F-4D97-AF65-F5344CB8AC3E}">
        <p14:creationId xmlns:p14="http://schemas.microsoft.com/office/powerpoint/2010/main" val="3775658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When you decide to paraphrase</a:t>
            </a:r>
            <a:endParaRPr lang="ru-RU" dirty="0"/>
          </a:p>
        </p:txBody>
      </p:sp>
      <p:sp>
        <p:nvSpPr>
          <p:cNvPr id="3" name="Объект 2"/>
          <p:cNvSpPr>
            <a:spLocks noGrp="1"/>
          </p:cNvSpPr>
          <p:nvPr>
            <p:ph idx="1"/>
          </p:nvPr>
        </p:nvSpPr>
        <p:spPr/>
        <p:txBody>
          <a:bodyPr/>
          <a:lstStyle/>
          <a:p>
            <a:r>
              <a:rPr lang="en-US" dirty="0"/>
              <a:t>When you decide to paraphrase, avoid </a:t>
            </a:r>
            <a:r>
              <a:rPr lang="ru-RU" dirty="0"/>
              <a:t>избегай </a:t>
            </a:r>
            <a:r>
              <a:rPr lang="en-US" dirty="0"/>
              <a:t>keeping the same structure of ideas, sentence structure, or just changing some of the words. Be careful not to add your ideas into the paraphrase and to be faithful to the meaning of the source material. </a:t>
            </a:r>
            <a:endParaRPr lang="ru-RU" dirty="0"/>
          </a:p>
        </p:txBody>
      </p:sp>
    </p:spTree>
    <p:extLst>
      <p:ext uri="{BB962C8B-B14F-4D97-AF65-F5344CB8AC3E}">
        <p14:creationId xmlns:p14="http://schemas.microsoft.com/office/powerpoint/2010/main" val="3110334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and how to paraphrase</a:t>
            </a:r>
            <a:br>
              <a:rPr lang="en-US" dirty="0"/>
            </a:br>
            <a:endParaRPr lang="ru-RU" dirty="0"/>
          </a:p>
        </p:txBody>
      </p:sp>
      <p:sp>
        <p:nvSpPr>
          <p:cNvPr id="3" name="Объект 2"/>
          <p:cNvSpPr>
            <a:spLocks noGrp="1"/>
          </p:cNvSpPr>
          <p:nvPr>
            <p:ph idx="1"/>
          </p:nvPr>
        </p:nvSpPr>
        <p:spPr/>
        <p:txBody>
          <a:bodyPr>
            <a:normAutofit fontScale="92500" lnSpcReduction="10000"/>
          </a:bodyPr>
          <a:lstStyle/>
          <a:p>
            <a:r>
              <a:rPr lang="en-US" dirty="0"/>
              <a:t>When you paraphrase from a source, you restate the source's ideas in your own words. Whereas a summary provides your readers with a condensed overview of a source (or part of a source), a paraphrase of a source offers your readers the same level of detail provided in the original source. Therefore, while a summary will be shorter than the original source material, a paraphrase will generally be about the same length as the original source material.</a:t>
            </a:r>
          </a:p>
          <a:p>
            <a:endParaRPr lang="ru-RU" dirty="0"/>
          </a:p>
        </p:txBody>
      </p:sp>
    </p:spTree>
    <p:extLst>
      <p:ext uri="{BB962C8B-B14F-4D97-AF65-F5344CB8AC3E}">
        <p14:creationId xmlns:p14="http://schemas.microsoft.com/office/powerpoint/2010/main" val="26717757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whether to quote directly from the source or to paraphrase it</a:t>
            </a:r>
            <a:r>
              <a:rPr lang="ru-RU" dirty="0"/>
              <a:t>?</a:t>
            </a:r>
          </a:p>
        </p:txBody>
      </p:sp>
      <p:sp>
        <p:nvSpPr>
          <p:cNvPr id="3" name="Объект 2"/>
          <p:cNvSpPr>
            <a:spLocks noGrp="1"/>
          </p:cNvSpPr>
          <p:nvPr>
            <p:ph idx="1"/>
          </p:nvPr>
        </p:nvSpPr>
        <p:spPr/>
        <p:txBody>
          <a:bodyPr>
            <a:normAutofit fontScale="77500" lnSpcReduction="20000"/>
          </a:bodyPr>
          <a:lstStyle/>
          <a:p>
            <a:r>
              <a:rPr lang="en-US" dirty="0"/>
              <a:t>When you use any part of a source in your paper—as background information, as evidence, as counterargument to which you plan to respond, or in any other form—you will always need to decide whether to quote directly from the source or to paraphrase it. Unless you have a good reason to quote directly from the source, you should paraphrase the source. Any time you paraphrase an author's words and ideas in your paper, you should make it clear to your reader why you are presenting this particular material from a source at this point in your paper. You should also make sure you have represented the author accurately, that you have used your own words consistently, and that you have cited the source.</a:t>
            </a:r>
            <a:endParaRPr lang="ru-RU" dirty="0"/>
          </a:p>
        </p:txBody>
      </p:sp>
    </p:spTree>
    <p:extLst>
      <p:ext uri="{BB962C8B-B14F-4D97-AF65-F5344CB8AC3E}">
        <p14:creationId xmlns:p14="http://schemas.microsoft.com/office/powerpoint/2010/main" val="37436257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br>
              <a:rPr lang="en-US" sz="2400" dirty="0">
                <a:latin typeface="Times New Roman" pitchFamily="18" charset="0"/>
                <a:cs typeface="Times New Roman" pitchFamily="18" charset="0"/>
              </a:rPr>
            </a:br>
            <a:r>
              <a:rPr lang="en-US" sz="2400" dirty="0" err="1">
                <a:latin typeface="Times New Roman" pitchFamily="18" charset="0"/>
                <a:cs typeface="Times New Roman" pitchFamily="18" charset="0"/>
              </a:rPr>
              <a:t>Milgram</a:t>
            </a:r>
            <a:r>
              <a:rPr lang="en-US" sz="2400" dirty="0">
                <a:latin typeface="Times New Roman" pitchFamily="18" charset="0"/>
                <a:cs typeface="Times New Roman" pitchFamily="18" charset="0"/>
              </a:rPr>
              <a:t>, S. (1974). The perils of obedience. In L.G. </a:t>
            </a:r>
            <a:r>
              <a:rPr lang="en-US" sz="2400" dirty="0" err="1">
                <a:latin typeface="Times New Roman" pitchFamily="18" charset="0"/>
                <a:cs typeface="Times New Roman" pitchFamily="18" charset="0"/>
              </a:rPr>
              <a:t>Kirszner</a:t>
            </a:r>
            <a:r>
              <a:rPr lang="en-US" sz="2400" dirty="0">
                <a:latin typeface="Times New Roman" pitchFamily="18" charset="0"/>
                <a:cs typeface="Times New Roman" pitchFamily="18" charset="0"/>
              </a:rPr>
              <a:t> &amp; S.R. </a:t>
            </a:r>
            <a:r>
              <a:rPr lang="en-US" sz="2400" dirty="0" err="1">
                <a:latin typeface="Times New Roman" pitchFamily="18" charset="0"/>
                <a:cs typeface="Times New Roman" pitchFamily="18" charset="0"/>
              </a:rPr>
              <a:t>Mandell</a:t>
            </a:r>
            <a:r>
              <a:rPr lang="en-US" sz="2400" dirty="0">
                <a:latin typeface="Times New Roman" pitchFamily="18" charset="0"/>
                <a:cs typeface="Times New Roman" pitchFamily="18" charset="0"/>
              </a:rPr>
              <a:t> (Eds.) The Blair reader (pp.725-737). Upper Saddle River, NJ: Prentice Hall.</a:t>
            </a:r>
            <a:br>
              <a:rPr lang="en-US" sz="2400" dirty="0">
                <a:latin typeface="Times New Roman" pitchFamily="18" charset="0"/>
                <a:cs typeface="Times New Roman" pitchFamily="18" charset="0"/>
              </a:rPr>
            </a:br>
            <a:endParaRPr lang="ru-RU" sz="2400" dirty="0">
              <a:latin typeface="Times New Roman" pitchFamily="18" charset="0"/>
              <a:cs typeface="Times New Roman" pitchFamily="18" charset="0"/>
            </a:endParaRPr>
          </a:p>
        </p:txBody>
      </p:sp>
      <p:sp>
        <p:nvSpPr>
          <p:cNvPr id="3" name="Объект 2"/>
          <p:cNvSpPr>
            <a:spLocks noGrp="1"/>
          </p:cNvSpPr>
          <p:nvPr>
            <p:ph idx="1"/>
          </p:nvPr>
        </p:nvSpPr>
        <p:spPr/>
        <p:txBody>
          <a:bodyPr>
            <a:normAutofit fontScale="70000" lnSpcReduction="20000"/>
          </a:bodyPr>
          <a:lstStyle/>
          <a:p>
            <a:r>
              <a:rPr lang="en-US" dirty="0"/>
              <a:t>The problem of obedience</a:t>
            </a:r>
            <a:r>
              <a:rPr lang="ru-RU" dirty="0"/>
              <a:t> (подчинения)</a:t>
            </a:r>
            <a:r>
              <a:rPr lang="en-US" dirty="0"/>
              <a:t> is not wholly psychological. The form and shape of society and the way it is developing have much to do with it. There was a time, perhaps, when people were able to give a fully human response to any situation because they were fully absorbed in it as human beings. But as soon as there was a division of labor things changed.</a:t>
            </a:r>
          </a:p>
          <a:p>
            <a:pPr marL="0" indent="0">
              <a:buNone/>
            </a:pPr>
            <a:r>
              <a:rPr lang="en-US" dirty="0"/>
              <a:t>Paraphrase</a:t>
            </a:r>
          </a:p>
          <a:p>
            <a:r>
              <a:rPr lang="en-US" dirty="0" err="1"/>
              <a:t>Milgram</a:t>
            </a:r>
            <a:r>
              <a:rPr lang="en-US" dirty="0"/>
              <a:t> (1974) claims that people's willingness to obey authority figures cannot be explained by psychological factors alone. In an earlier era, people may have had the ability to invest in social situations to a greater extent. However, as society has become increasingly structured by a division of labor, people have become more alienated from situations over which they do not have control (p.737).</a:t>
            </a:r>
          </a:p>
          <a:p>
            <a:endParaRPr lang="ru-RU" dirty="0"/>
          </a:p>
        </p:txBody>
      </p:sp>
    </p:spTree>
    <p:extLst>
      <p:ext uri="{BB962C8B-B14F-4D97-AF65-F5344CB8AC3E}">
        <p14:creationId xmlns:p14="http://schemas.microsoft.com/office/powerpoint/2010/main" val="31769118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Paraphrasing </a:t>
            </a:r>
            <a:br>
              <a:rPr lang="en-US" dirty="0"/>
            </a:br>
            <a:endParaRPr lang="ru-RU" dirty="0"/>
          </a:p>
        </p:txBody>
      </p:sp>
      <p:sp>
        <p:nvSpPr>
          <p:cNvPr id="3" name="Объект 2"/>
          <p:cNvSpPr>
            <a:spLocks noGrp="1"/>
          </p:cNvSpPr>
          <p:nvPr>
            <p:ph idx="1"/>
          </p:nvPr>
        </p:nvSpPr>
        <p:spPr/>
        <p:txBody>
          <a:bodyPr>
            <a:normAutofit fontScale="92500" lnSpcReduction="10000"/>
          </a:bodyPr>
          <a:lstStyle/>
          <a:p>
            <a:r>
              <a:rPr lang="en-US" dirty="0"/>
              <a:t>Like summarizing, paraphrasing is written in your own words. The difference is that a paraphrase is approximately the same length as the original. As in a summary, you may choose to combine direct quotations with your paraphrase. Be sure not to alter the meaning of the original as you re-state the idea in your own words. Paraphrases must be attributed to their original source, following the procedures of the particular documentation style you are using. </a:t>
            </a:r>
          </a:p>
          <a:p>
            <a:endParaRPr lang="ru-RU" dirty="0"/>
          </a:p>
        </p:txBody>
      </p:sp>
    </p:spTree>
    <p:extLst>
      <p:ext uri="{BB962C8B-B14F-4D97-AF65-F5344CB8AC3E}">
        <p14:creationId xmlns:p14="http://schemas.microsoft.com/office/powerpoint/2010/main" val="32153706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A common mistake when paraphrasing </a:t>
            </a:r>
            <a:endParaRPr lang="ru-RU" dirty="0"/>
          </a:p>
        </p:txBody>
      </p:sp>
      <p:sp>
        <p:nvSpPr>
          <p:cNvPr id="3" name="Объект 2"/>
          <p:cNvSpPr>
            <a:spLocks noGrp="1"/>
          </p:cNvSpPr>
          <p:nvPr>
            <p:ph idx="1"/>
          </p:nvPr>
        </p:nvSpPr>
        <p:spPr/>
        <p:txBody>
          <a:bodyPr/>
          <a:lstStyle/>
          <a:p>
            <a:r>
              <a:rPr lang="en-US" dirty="0"/>
              <a:t>A common mistake when paraphrasing is to use the original sentence structure of the source, simply substituting your own words for key phrases. This in fact is a form of plagiarism because you have “borrowed” the writer’s sentence structure rather than creating your own. Remember that a true paraphrase is written in your own writing style, using your own words. </a:t>
            </a:r>
            <a:endParaRPr lang="ru-RU" dirty="0"/>
          </a:p>
        </p:txBody>
      </p:sp>
    </p:spTree>
    <p:extLst>
      <p:ext uri="{BB962C8B-B14F-4D97-AF65-F5344CB8AC3E}">
        <p14:creationId xmlns:p14="http://schemas.microsoft.com/office/powerpoint/2010/main" val="2894418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Plan</a:t>
            </a:r>
            <a:endParaRPr lang="ru-RU" dirty="0"/>
          </a:p>
        </p:txBody>
      </p:sp>
      <p:sp>
        <p:nvSpPr>
          <p:cNvPr id="3" name="Объект 2"/>
          <p:cNvSpPr>
            <a:spLocks noGrp="1"/>
          </p:cNvSpPr>
          <p:nvPr>
            <p:ph idx="1"/>
          </p:nvPr>
        </p:nvSpPr>
        <p:spPr/>
        <p:txBody>
          <a:bodyPr/>
          <a:lstStyle/>
          <a:p>
            <a:r>
              <a:rPr lang="en-US" dirty="0"/>
              <a:t>1.	What are the differences among quoting, paraphrasing, and summarizing? </a:t>
            </a:r>
          </a:p>
          <a:p>
            <a:r>
              <a:rPr lang="en-US" dirty="0"/>
              <a:t>2.	When should I use quotes?</a:t>
            </a:r>
          </a:p>
          <a:p>
            <a:r>
              <a:rPr lang="en-US" dirty="0"/>
              <a:t>3.	When should I use paraphrase?</a:t>
            </a:r>
          </a:p>
          <a:p>
            <a:r>
              <a:rPr lang="en-US" dirty="0"/>
              <a:t>4.	When should I use , summarizing?</a:t>
            </a:r>
          </a:p>
          <a:p>
            <a:r>
              <a:rPr lang="en-US" dirty="0"/>
              <a:t>5.	Plagiarism</a:t>
            </a:r>
          </a:p>
          <a:p>
            <a:endParaRPr lang="ru-RU" dirty="0"/>
          </a:p>
        </p:txBody>
      </p:sp>
    </p:spTree>
    <p:extLst>
      <p:ext uri="{BB962C8B-B14F-4D97-AF65-F5344CB8AC3E}">
        <p14:creationId xmlns:p14="http://schemas.microsoft.com/office/powerpoint/2010/main" val="33386974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Example</a:t>
            </a:r>
            <a:endParaRPr lang="ru-RU" dirty="0"/>
          </a:p>
        </p:txBody>
      </p:sp>
      <p:sp>
        <p:nvSpPr>
          <p:cNvPr id="3" name="Объект 2"/>
          <p:cNvSpPr>
            <a:spLocks noGrp="1"/>
          </p:cNvSpPr>
          <p:nvPr>
            <p:ph idx="1"/>
          </p:nvPr>
        </p:nvSpPr>
        <p:spPr/>
        <p:txBody>
          <a:bodyPr>
            <a:normAutofit fontScale="62500" lnSpcReduction="20000"/>
          </a:bodyPr>
          <a:lstStyle/>
          <a:p>
            <a:pPr marL="0" indent="0">
              <a:buNone/>
            </a:pPr>
            <a:r>
              <a:rPr lang="en-US" dirty="0"/>
              <a:t>“It is not necessary to be an expert to appreciate good chocolate. If someone truly prefers their Hershey Bar or Cadbury Bar over a high-cocoa dark chocolate, this does not make them a peasant” (Richardson 237).  </a:t>
            </a:r>
          </a:p>
          <a:p>
            <a:pPr marL="0" indent="0">
              <a:buNone/>
            </a:pPr>
            <a:r>
              <a:rPr lang="en-US" b="1" dirty="0"/>
              <a:t>Poor Paraphrase: </a:t>
            </a:r>
          </a:p>
          <a:p>
            <a:r>
              <a:rPr lang="en-US" dirty="0"/>
              <a:t>Just because you’re not an expert doesn’t mean you can’t appreciate good chocolate. Someone who prefers a Hershey Bar rather than an expensive dark chocolate isn’t necessarily unsophisticated (Richardson 237). (Notice that this paraphrase contains much of the syntax and words of the original. This is a type of plagiarism, even though the writer has appropriately cited the author and page number in parentheses using MLA style.) </a:t>
            </a:r>
          </a:p>
          <a:p>
            <a:pPr marL="0" indent="0">
              <a:buNone/>
            </a:pPr>
            <a:r>
              <a:rPr lang="en-US" b="1" dirty="0"/>
              <a:t>Appropriate Paraphrase: </a:t>
            </a:r>
          </a:p>
          <a:p>
            <a:r>
              <a:rPr lang="en-US" dirty="0"/>
              <a:t>A love of good chocolate is not just for gourmets; a person’s preference for ordinary chocolate does not make him or her a member of the lower class (Richardson 237). </a:t>
            </a:r>
            <a:endParaRPr lang="ru-RU" dirty="0"/>
          </a:p>
        </p:txBody>
      </p:sp>
    </p:spTree>
    <p:extLst>
      <p:ext uri="{BB962C8B-B14F-4D97-AF65-F5344CB8AC3E}">
        <p14:creationId xmlns:p14="http://schemas.microsoft.com/office/powerpoint/2010/main" val="3447813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I summarize? </a:t>
            </a:r>
            <a:br>
              <a:rPr lang="en-US" dirty="0"/>
            </a:br>
            <a:endParaRPr lang="ru-RU" dirty="0"/>
          </a:p>
        </p:txBody>
      </p:sp>
      <p:sp>
        <p:nvSpPr>
          <p:cNvPr id="3" name="Объект 2"/>
          <p:cNvSpPr>
            <a:spLocks noGrp="1"/>
          </p:cNvSpPr>
          <p:nvPr>
            <p:ph idx="1"/>
          </p:nvPr>
        </p:nvSpPr>
        <p:spPr/>
        <p:txBody>
          <a:bodyPr>
            <a:normAutofit fontScale="77500" lnSpcReduction="20000"/>
          </a:bodyPr>
          <a:lstStyle/>
          <a:p>
            <a:pPr marL="0" indent="0">
              <a:buNone/>
            </a:pPr>
            <a:r>
              <a:rPr lang="en-US" dirty="0"/>
              <a:t>Again, you will want to paraphrase or summarize when the wording of the source is less important than the meaning of the source. The paraphrase and summary allow you to maintain continuity of style in your paper and show your mastery of source material. A summary may be preferred to a paraphrase </a:t>
            </a:r>
            <a:r>
              <a:rPr lang="en-US" b="1" dirty="0"/>
              <a:t>because summaries can provide a brief overview of a text. </a:t>
            </a:r>
            <a:r>
              <a:rPr lang="en-US" dirty="0"/>
              <a:t>The summary is very flexible. For example, you could summarize a book in a sentence, or in several paragraphs, depending on your writing situation and audience. You may use the summary often for the following reasons:  </a:t>
            </a:r>
          </a:p>
          <a:p>
            <a:pPr marL="0" indent="0">
              <a:buNone/>
            </a:pPr>
            <a:r>
              <a:rPr lang="en-US" dirty="0"/>
              <a:t>• To condense the material. You may have to condense or to reduce the source material to draw out the points that relate to your paper. </a:t>
            </a:r>
          </a:p>
          <a:p>
            <a:endParaRPr lang="ru-RU" dirty="0"/>
          </a:p>
        </p:txBody>
      </p:sp>
    </p:spTree>
    <p:extLst>
      <p:ext uri="{BB962C8B-B14F-4D97-AF65-F5344CB8AC3E}">
        <p14:creationId xmlns:p14="http://schemas.microsoft.com/office/powerpoint/2010/main" val="4894797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I summarize? </a:t>
            </a:r>
            <a:br>
              <a:rPr lang="en-US" dirty="0"/>
            </a:br>
            <a:endParaRPr lang="ru-RU" dirty="0"/>
          </a:p>
        </p:txBody>
      </p:sp>
      <p:sp>
        <p:nvSpPr>
          <p:cNvPr id="3" name="Объект 2"/>
          <p:cNvSpPr>
            <a:spLocks noGrp="1"/>
          </p:cNvSpPr>
          <p:nvPr>
            <p:ph idx="1"/>
          </p:nvPr>
        </p:nvSpPr>
        <p:spPr/>
        <p:txBody>
          <a:bodyPr/>
          <a:lstStyle/>
          <a:p>
            <a:pPr marL="0" indent="0">
              <a:buNone/>
            </a:pPr>
            <a:r>
              <a:rPr lang="en-US" dirty="0"/>
              <a:t>• To omit extras from the material. You may have to omit extra information from the source material to focus on the author’s main points. </a:t>
            </a:r>
          </a:p>
          <a:p>
            <a:pPr marL="0" indent="0">
              <a:buNone/>
            </a:pPr>
            <a:r>
              <a:rPr lang="en-US" dirty="0"/>
              <a:t>• To simplify the material. You may have to simplify the most important complex arguments, sentences, or vocabulary in the source material. </a:t>
            </a:r>
          </a:p>
          <a:p>
            <a:pPr marL="0" indent="0">
              <a:buNone/>
            </a:pPr>
            <a:endParaRPr lang="ru-RU" dirty="0"/>
          </a:p>
        </p:txBody>
      </p:sp>
    </p:spTree>
    <p:extLst>
      <p:ext uri="{BB962C8B-B14F-4D97-AF65-F5344CB8AC3E}">
        <p14:creationId xmlns:p14="http://schemas.microsoft.com/office/powerpoint/2010/main" val="38093768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When you decide to summarize, avoid keeping the same structure of ideas and/or sentence structure. Also avoid just changing some of the words. Be careful not to add your ideas into the summary and to be faithful to the meaning of the source material. </a:t>
            </a:r>
            <a:endParaRPr lang="ru-RU" dirty="0"/>
          </a:p>
        </p:txBody>
      </p:sp>
    </p:spTree>
    <p:extLst>
      <p:ext uri="{BB962C8B-B14F-4D97-AF65-F5344CB8AC3E}">
        <p14:creationId xmlns:p14="http://schemas.microsoft.com/office/powerpoint/2010/main" val="38314795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a:t>When you summarize, you provide your readers with a condensed version of an author's key points. </a:t>
            </a:r>
            <a:endParaRPr lang="ru-RU" sz="2400" dirty="0"/>
          </a:p>
        </p:txBody>
      </p:sp>
      <p:sp>
        <p:nvSpPr>
          <p:cNvPr id="3" name="Объект 2"/>
          <p:cNvSpPr>
            <a:spLocks noGrp="1"/>
          </p:cNvSpPr>
          <p:nvPr>
            <p:ph idx="1"/>
          </p:nvPr>
        </p:nvSpPr>
        <p:spPr/>
        <p:txBody>
          <a:bodyPr>
            <a:normAutofit fontScale="92500" lnSpcReduction="10000"/>
          </a:bodyPr>
          <a:lstStyle/>
          <a:p>
            <a:r>
              <a:rPr lang="en-US" dirty="0"/>
              <a:t>A summary can be as short as a few sentences or much longer, depending on the complexity of the text and the level of detail you wish to provide to your readers. You will need to summarize a source in your paper when you are going to refer to that source and you want your readers to understand the source's argument, main ideas, or plot (if the source is a novel or play) before you lay out your own argument about it, analysis of it, or response to it.</a:t>
            </a:r>
            <a:endParaRPr lang="ru-RU" dirty="0"/>
          </a:p>
        </p:txBody>
      </p:sp>
    </p:spTree>
    <p:extLst>
      <p:ext uri="{BB962C8B-B14F-4D97-AF65-F5344CB8AC3E}">
        <p14:creationId xmlns:p14="http://schemas.microsoft.com/office/powerpoint/2010/main" val="48694586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you should decide what your reader needs to know about that source </a:t>
            </a:r>
            <a:endParaRPr lang="ru-RU" dirty="0"/>
          </a:p>
        </p:txBody>
      </p:sp>
      <p:sp>
        <p:nvSpPr>
          <p:cNvPr id="3" name="Объект 2"/>
          <p:cNvSpPr>
            <a:spLocks noGrp="1"/>
          </p:cNvSpPr>
          <p:nvPr>
            <p:ph idx="1"/>
          </p:nvPr>
        </p:nvSpPr>
        <p:spPr/>
        <p:txBody>
          <a:bodyPr>
            <a:normAutofit fontScale="85000" lnSpcReduction="20000"/>
          </a:bodyPr>
          <a:lstStyle/>
          <a:p>
            <a:r>
              <a:rPr lang="en-US" dirty="0"/>
              <a:t>Before you summarize a source in your paper, you should decide what your reader needs to know about that source in order to understand your argument. For example, if you are making an argument about a novel, you should avoid filling pages of your paper with details from the book that will distract or confuse your reader. Instead, you should add details sparingly, going only into the depth that is necessary for your reader to understand and appreciate your argument. Similarly, if you are writing a paper about a non-fiction article, you will need to highlight the most relevant parts of the argument for your reader, but you should not include all of the background information and examples. </a:t>
            </a:r>
            <a:endParaRPr lang="ru-RU" dirty="0"/>
          </a:p>
        </p:txBody>
      </p:sp>
    </p:spTree>
    <p:extLst>
      <p:ext uri="{BB962C8B-B14F-4D97-AF65-F5344CB8AC3E}">
        <p14:creationId xmlns:p14="http://schemas.microsoft.com/office/powerpoint/2010/main" val="178792192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476672"/>
            <a:ext cx="8820472" cy="5649491"/>
          </a:xfrm>
        </p:spPr>
        <p:txBody>
          <a:bodyPr>
            <a:normAutofit fontScale="62500" lnSpcReduction="20000"/>
          </a:bodyPr>
          <a:lstStyle/>
          <a:p>
            <a:pPr marL="0" indent="0">
              <a:buNone/>
            </a:pPr>
            <a:r>
              <a:rPr lang="en-US" b="1" dirty="0"/>
              <a:t>Original: </a:t>
            </a:r>
          </a:p>
          <a:p>
            <a:pPr marL="0" indent="0">
              <a:buNone/>
            </a:pPr>
            <a:r>
              <a:rPr lang="en-US" dirty="0"/>
              <a:t>“The fact is, a large number of chocolate companies do not even make their own chocolate, but commission specialist manufacturers to create particular recipes. Only the large and extremely well established companies—such as </a:t>
            </a:r>
            <a:r>
              <a:rPr lang="en-US" dirty="0" err="1"/>
              <a:t>Lindt</a:t>
            </a:r>
            <a:r>
              <a:rPr lang="en-US" dirty="0"/>
              <a:t>, Cadbury, Nestlé or Hershey—make their own chocolate. Other companies, known as ‘coaters’ in the industry, buy their chocolate mix or ‘</a:t>
            </a:r>
            <a:r>
              <a:rPr lang="en-US" dirty="0" err="1"/>
              <a:t>couverture</a:t>
            </a:r>
            <a:r>
              <a:rPr lang="en-US" dirty="0"/>
              <a:t>’ from companies such as Barry </a:t>
            </a:r>
            <a:r>
              <a:rPr lang="en-US" dirty="0" err="1"/>
              <a:t>Callebaut</a:t>
            </a:r>
            <a:r>
              <a:rPr lang="en-US" dirty="0"/>
              <a:t> of Belgium or Nestlé, and use it to coat the fruit, fondant, toffee or nut </a:t>
            </a:r>
            <a:r>
              <a:rPr lang="en-US" dirty="0" err="1"/>
              <a:t>centres</a:t>
            </a:r>
            <a:r>
              <a:rPr lang="en-US" dirty="0"/>
              <a:t> of their chocolates. The product is by no means inferior: even a premium chocolate manufacturer like Godiva can be a ‘coater’” (Richardson 232-233). </a:t>
            </a:r>
          </a:p>
          <a:p>
            <a:pPr marL="0" indent="0">
              <a:buNone/>
            </a:pPr>
            <a:r>
              <a:rPr lang="en-US" b="1" dirty="0"/>
              <a:t>Poor Summary: </a:t>
            </a:r>
          </a:p>
          <a:p>
            <a:pPr marL="0" indent="0">
              <a:buNone/>
            </a:pPr>
            <a:r>
              <a:rPr lang="en-US" dirty="0"/>
              <a:t>Many chocolate companies do not make their own chocolate, but instead use “coaters” or companies that use their own recipes to coat their chocolate products (Richardson 232-233). </a:t>
            </a:r>
          </a:p>
          <a:p>
            <a:pPr marL="0" indent="0">
              <a:buNone/>
            </a:pPr>
            <a:r>
              <a:rPr lang="en-US" dirty="0"/>
              <a:t>(Notice that this summary uses phrases and syntax directly from the original without quotation marks, making it a poor attempt at a summary.) </a:t>
            </a:r>
          </a:p>
          <a:p>
            <a:pPr marL="0" indent="0">
              <a:buNone/>
            </a:pPr>
            <a:r>
              <a:rPr lang="en-US" b="1" dirty="0"/>
              <a:t>Appropriate Summary: </a:t>
            </a:r>
          </a:p>
          <a:p>
            <a:pPr marL="0" indent="0">
              <a:buNone/>
            </a:pPr>
            <a:r>
              <a:rPr lang="en-US" dirty="0"/>
              <a:t>In most cases, smaller chocolate manufacturers do not produce their own chocolate but receive materials from “specialist manufacturers” that they use to coat their own products (Richardson 232-33).</a:t>
            </a:r>
          </a:p>
          <a:p>
            <a:endParaRPr lang="en-US" dirty="0"/>
          </a:p>
          <a:p>
            <a:endParaRPr lang="ru-RU" dirty="0"/>
          </a:p>
        </p:txBody>
      </p:sp>
    </p:spTree>
    <p:extLst>
      <p:ext uri="{BB962C8B-B14F-4D97-AF65-F5344CB8AC3E}">
        <p14:creationId xmlns:p14="http://schemas.microsoft.com/office/powerpoint/2010/main" val="215775002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Plagiarism</a:t>
            </a:r>
            <a:endParaRPr lang="ru-RU" dirty="0"/>
          </a:p>
        </p:txBody>
      </p:sp>
      <p:sp>
        <p:nvSpPr>
          <p:cNvPr id="3" name="Объект 2"/>
          <p:cNvSpPr>
            <a:spLocks noGrp="1"/>
          </p:cNvSpPr>
          <p:nvPr>
            <p:ph idx="1"/>
          </p:nvPr>
        </p:nvSpPr>
        <p:spPr/>
        <p:txBody>
          <a:bodyPr>
            <a:normAutofit fontScale="85000" lnSpcReduction="20000"/>
          </a:bodyPr>
          <a:lstStyle/>
          <a:p>
            <a:pPr marL="0" indent="0">
              <a:buNone/>
            </a:pPr>
            <a:r>
              <a:rPr lang="en-US" dirty="0"/>
              <a:t>Plagiarism </a:t>
            </a:r>
            <a:r>
              <a:rPr lang="en-US" dirty="0" err="1"/>
              <a:t>is“the</a:t>
            </a:r>
            <a:r>
              <a:rPr lang="en-US" dirty="0"/>
              <a:t> deliberate or reckless</a:t>
            </a:r>
            <a:r>
              <a:rPr lang="ru-RU" dirty="0"/>
              <a:t> (преднамеренное или неосторожное)</a:t>
            </a:r>
            <a:r>
              <a:rPr lang="en-US" dirty="0"/>
              <a:t> representation of another’s words, thoughts, or ideas as one’s own without attribution in connection with submission of academic work, whether graded or otherwise.”</a:t>
            </a:r>
          </a:p>
          <a:p>
            <a:pPr marL="0" indent="0">
              <a:buNone/>
            </a:pPr>
            <a:r>
              <a:rPr lang="en-US" dirty="0"/>
              <a:t>Plagiarism occurs when a writer does not correctly cite the source and/or does not correctly paraphrase or summarize the information from the original source. To avoid plagiarism, write your paraphrases and summaries carefully, and indicate the source of your information through in-text citations (using the appropriate conventions of the documentation style of your paper). </a:t>
            </a:r>
          </a:p>
          <a:p>
            <a:endParaRPr lang="ru-RU" dirty="0"/>
          </a:p>
        </p:txBody>
      </p:sp>
    </p:spTree>
    <p:extLst>
      <p:ext uri="{BB962C8B-B14F-4D97-AF65-F5344CB8AC3E}">
        <p14:creationId xmlns:p14="http://schemas.microsoft.com/office/powerpoint/2010/main" val="40743001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400" dirty="0"/>
              <a:t>Some common reasons why one plagiarize: </a:t>
            </a:r>
            <a:br>
              <a:rPr lang="en-US" sz="2400" dirty="0"/>
            </a:br>
            <a:endParaRPr lang="ru-RU" sz="2400" dirty="0"/>
          </a:p>
        </p:txBody>
      </p:sp>
      <p:sp>
        <p:nvSpPr>
          <p:cNvPr id="3" name="Объект 2"/>
          <p:cNvSpPr>
            <a:spLocks noGrp="1"/>
          </p:cNvSpPr>
          <p:nvPr>
            <p:ph idx="1"/>
          </p:nvPr>
        </p:nvSpPr>
        <p:spPr/>
        <p:txBody>
          <a:bodyPr>
            <a:normAutofit fontScale="85000" lnSpcReduction="10000"/>
          </a:bodyPr>
          <a:lstStyle/>
          <a:p>
            <a:r>
              <a:rPr lang="en-US" dirty="0"/>
              <a:t>1. Bad note taking habits: Those who are not careful to attribute direct quotations in their notes may end up plagiarizing unintentionally, by including these unattributed quotations in their text and representing them as their own words. </a:t>
            </a:r>
          </a:p>
          <a:p>
            <a:r>
              <a:rPr lang="en-US" dirty="0"/>
              <a:t>2. Inappropriate</a:t>
            </a:r>
            <a:r>
              <a:rPr lang="ru-RU" dirty="0"/>
              <a:t> (несоответствующее)</a:t>
            </a:r>
            <a:r>
              <a:rPr lang="en-US" dirty="0"/>
              <a:t> paraphrasing or summarizing techniques: Those who are not careful when paraphrasing and summarizing may inadvertently (</a:t>
            </a:r>
            <a:r>
              <a:rPr lang="ru-RU" dirty="0"/>
              <a:t>ненароком</a:t>
            </a:r>
            <a:r>
              <a:rPr lang="en-US" dirty="0"/>
              <a:t>)use words and sentence structures from the original source rather than their original wording and writing style. </a:t>
            </a:r>
          </a:p>
          <a:p>
            <a:endParaRPr lang="ru-RU" dirty="0"/>
          </a:p>
        </p:txBody>
      </p:sp>
    </p:spTree>
    <p:extLst>
      <p:ext uri="{BB962C8B-B14F-4D97-AF65-F5344CB8AC3E}">
        <p14:creationId xmlns:p14="http://schemas.microsoft.com/office/powerpoint/2010/main" val="16994791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3200" dirty="0"/>
              <a:t>Some common reasons why students plagiarize: </a:t>
            </a:r>
            <a:br>
              <a:rPr lang="en-US" sz="3200" dirty="0"/>
            </a:br>
            <a:endParaRPr lang="ru-RU" sz="3200" dirty="0"/>
          </a:p>
        </p:txBody>
      </p:sp>
      <p:sp>
        <p:nvSpPr>
          <p:cNvPr id="3" name="Объект 2"/>
          <p:cNvSpPr>
            <a:spLocks noGrp="1"/>
          </p:cNvSpPr>
          <p:nvPr>
            <p:ph idx="1"/>
          </p:nvPr>
        </p:nvSpPr>
        <p:spPr/>
        <p:txBody>
          <a:bodyPr>
            <a:normAutofit fontScale="85000" lnSpcReduction="20000"/>
          </a:bodyPr>
          <a:lstStyle/>
          <a:p>
            <a:r>
              <a:rPr lang="en-US" dirty="0"/>
              <a:t>3. Panic: Sometimes students plagiarize because they have waited until the last minute and are desperate to produce their assignment. Intentional plagiarism sometimes occurs under these circumstances. Rather than plagiarize to cover yourself, it’s much better to contact your professor, let them know you’re behind, and assess the consequences of turning your paper in late. Remember that your professors are familiar with the style of writing that most students will produce and with most of the sources you will be using, and so they are very likely to recognize poorly attributed source material for what it is. </a:t>
            </a:r>
            <a:endParaRPr lang="ru-RU" dirty="0"/>
          </a:p>
        </p:txBody>
      </p:sp>
    </p:spTree>
    <p:extLst>
      <p:ext uri="{BB962C8B-B14F-4D97-AF65-F5344CB8AC3E}">
        <p14:creationId xmlns:p14="http://schemas.microsoft.com/office/powerpoint/2010/main" val="3241176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a:t>What are the differences among quoting, paraphrasing, and summarizing</a:t>
            </a:r>
            <a:r>
              <a:rPr lang="en-US" dirty="0"/>
              <a:t>? </a:t>
            </a:r>
            <a:endParaRPr lang="ru-RU" dirty="0"/>
          </a:p>
        </p:txBody>
      </p:sp>
      <p:sp>
        <p:nvSpPr>
          <p:cNvPr id="3" name="Объект 2"/>
          <p:cNvSpPr>
            <a:spLocks noGrp="1"/>
          </p:cNvSpPr>
          <p:nvPr>
            <p:ph idx="1"/>
          </p:nvPr>
        </p:nvSpPr>
        <p:spPr/>
        <p:txBody>
          <a:bodyPr>
            <a:normAutofit fontScale="70000" lnSpcReduction="20000"/>
          </a:bodyPr>
          <a:lstStyle/>
          <a:p>
            <a:r>
              <a:rPr lang="en-US" dirty="0"/>
              <a:t>A quote is the exact wording of the source material (either written or spoken). Quotes match the original source word for word. </a:t>
            </a:r>
          </a:p>
          <a:p>
            <a:r>
              <a:rPr lang="en-US" dirty="0"/>
              <a:t>A paraphrase is a detailed restatement in your own words of a written or sometimes spoken material. Apart from the changes in organization, wording, and sentence structure, the paraphrase should be nearly identical in meaning to the original passage. It should also be near the same length as the original passage and present the details of the original. </a:t>
            </a:r>
          </a:p>
          <a:p>
            <a:r>
              <a:rPr lang="en-US" dirty="0"/>
              <a:t>A summary is a condensed </a:t>
            </a:r>
            <a:r>
              <a:rPr lang="en-US" dirty="0" err="1"/>
              <a:t>уплотненная</a:t>
            </a:r>
            <a:r>
              <a:rPr lang="en-US" dirty="0"/>
              <a:t> version of a passage. Similar to paraphrasing, summarizing involves using your own words and writing style to express another author's ideas. Unlike the paraphrase, which presents important details, the summary presents only the most important ideas of the passage. </a:t>
            </a:r>
            <a:endParaRPr lang="ru-RU" dirty="0"/>
          </a:p>
        </p:txBody>
      </p:sp>
    </p:spTree>
    <p:extLst>
      <p:ext uri="{BB962C8B-B14F-4D97-AF65-F5344CB8AC3E}">
        <p14:creationId xmlns:p14="http://schemas.microsoft.com/office/powerpoint/2010/main" val="418763132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4294967295"/>
          </p:nvPr>
        </p:nvSpPr>
        <p:spPr>
          <a:xfrm>
            <a:off x="0" y="620688"/>
            <a:ext cx="8229600" cy="5505475"/>
          </a:xfrm>
        </p:spPr>
        <p:txBody>
          <a:bodyPr>
            <a:normAutofit fontScale="85000" lnSpcReduction="20000"/>
          </a:bodyPr>
          <a:lstStyle/>
          <a:p>
            <a:pPr marL="0" indent="0">
              <a:buNone/>
            </a:pPr>
            <a:r>
              <a:rPr lang="en-US" dirty="0"/>
              <a:t>In order to understand plagiarism, it helps to understand the process of sharing and creating ideas in the research. All knowledge is built from previous knowledge. As we read, study, perform experiments, and gather perspectives, we are drawing on other people’s ideas. Building on their ideas and experiences, we create our own. When you put your ideas on paper, your instructors want to distinguish between the building block ideas borrowed from other people and your own newly reasoned perspectives or conclusions. You make these distinctions in a written paper by citing the sources for your building block ideas. Providing appropriate citations will also help readers who are interested in your topic find additional, related material to read—in this way, they will be able to build on the work you have done to find sources.</a:t>
            </a:r>
            <a:endParaRPr lang="ru-RU" dirty="0"/>
          </a:p>
        </p:txBody>
      </p:sp>
    </p:spTree>
    <p:extLst>
      <p:ext uri="{BB962C8B-B14F-4D97-AF65-F5344CB8AC3E}">
        <p14:creationId xmlns:p14="http://schemas.microsoft.com/office/powerpoint/2010/main" val="228386500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800" dirty="0"/>
              <a:t>Essentially, your instructors are asking you to do three things:</a:t>
            </a:r>
            <a:br>
              <a:rPr lang="en-US" sz="2800" dirty="0"/>
            </a:br>
            <a:endParaRPr lang="ru-RU" sz="2800" dirty="0"/>
          </a:p>
        </p:txBody>
      </p:sp>
      <p:sp>
        <p:nvSpPr>
          <p:cNvPr id="3" name="Объект 2"/>
          <p:cNvSpPr>
            <a:spLocks noGrp="1"/>
          </p:cNvSpPr>
          <p:nvPr>
            <p:ph idx="1"/>
          </p:nvPr>
        </p:nvSpPr>
        <p:spPr/>
        <p:txBody>
          <a:bodyPr/>
          <a:lstStyle/>
          <a:p>
            <a:pPr marL="0" indent="0">
              <a:buNone/>
            </a:pPr>
            <a:r>
              <a:rPr lang="en-US" dirty="0"/>
              <a:t>•	Show that you have a clear understanding of the material you’ve read.</a:t>
            </a:r>
          </a:p>
          <a:p>
            <a:pPr marL="0" indent="0">
              <a:buNone/>
            </a:pPr>
            <a:r>
              <a:rPr lang="en-US" dirty="0"/>
              <a:t>•	Refer to your sources to support the ideas you have developed.</a:t>
            </a:r>
          </a:p>
          <a:p>
            <a:pPr marL="0" indent="0">
              <a:buNone/>
            </a:pPr>
            <a:r>
              <a:rPr lang="en-US" dirty="0"/>
              <a:t>•	Distinguish your analysis of what you’ve read from the authors’ analyses.</a:t>
            </a:r>
          </a:p>
          <a:p>
            <a:pPr marL="0" indent="0">
              <a:buNone/>
            </a:pPr>
            <a:endParaRPr lang="ru-RU" dirty="0"/>
          </a:p>
        </p:txBody>
      </p:sp>
    </p:spTree>
    <p:extLst>
      <p:ext uri="{BB962C8B-B14F-4D97-AF65-F5344CB8AC3E}">
        <p14:creationId xmlns:p14="http://schemas.microsoft.com/office/powerpoint/2010/main" val="137077329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lvl="0">
              <a:spcBef>
                <a:spcPct val="20000"/>
              </a:spcBef>
            </a:pPr>
            <a:r>
              <a:rPr lang="en-US" sz="3200" dirty="0">
                <a:solidFill>
                  <a:prstClr val="black"/>
                </a:solidFill>
                <a:ea typeface="+mn-ea"/>
                <a:cs typeface="+mn-cs"/>
              </a:rPr>
              <a:t>That’s plagiarizing, not paraphrasing.</a:t>
            </a:r>
            <a:br>
              <a:rPr lang="ru-RU" sz="3200" dirty="0">
                <a:solidFill>
                  <a:prstClr val="black"/>
                </a:solidFill>
                <a:ea typeface="+mn-ea"/>
                <a:cs typeface="+mn-cs"/>
              </a:rPr>
            </a:br>
            <a:endParaRPr lang="ru-RU" dirty="0"/>
          </a:p>
        </p:txBody>
      </p:sp>
      <p:sp>
        <p:nvSpPr>
          <p:cNvPr id="3" name="Объект 2"/>
          <p:cNvSpPr>
            <a:spLocks noGrp="1"/>
          </p:cNvSpPr>
          <p:nvPr>
            <p:ph idx="1"/>
          </p:nvPr>
        </p:nvSpPr>
        <p:spPr/>
        <p:txBody>
          <a:bodyPr>
            <a:normAutofit lnSpcReduction="10000"/>
          </a:bodyPr>
          <a:lstStyle/>
          <a:p>
            <a:pPr marL="0" indent="0">
              <a:buNone/>
            </a:pPr>
            <a:r>
              <a:rPr lang="en-US" dirty="0"/>
              <a:t>Paraphrasing means taking another person’s ideas and putting those ideas in your own words. Paraphrasing does NOT mean changing a word or two in someone else’s sentence, changing the sentence structure while maintaining the original words, or changing a few words to synonyms. If you are tempted to rearrange a sentence in any of these ways, you are writing too close to the original. That’s plagiarizing, not paraphrasing.</a:t>
            </a:r>
            <a:endParaRPr lang="ru-RU" dirty="0"/>
          </a:p>
        </p:txBody>
      </p:sp>
    </p:spTree>
    <p:extLst>
      <p:ext uri="{BB962C8B-B14F-4D97-AF65-F5344CB8AC3E}">
        <p14:creationId xmlns:p14="http://schemas.microsoft.com/office/powerpoint/2010/main" val="28956847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pPr marL="0" indent="0">
              <a:buNone/>
            </a:pPr>
            <a:r>
              <a:rPr lang="en-US" dirty="0"/>
              <a:t>Paraphrasing is a fine way to use another person’s ideas to support your argument as long as you attribute the material to the author and cite the source in the text at the end of the sentence. In order to make sure you are paraphrasing in the first place, take notes from your reading with the book closed. Doing so will make it easier to put the ideas in your own words. When you are unsure if you are writing too close to the original, check with your instructor BEFORE you turn in the paper for a grade. So, just to be clear—do you need to cite when you paraphrase? Yes, you do!</a:t>
            </a:r>
            <a:endParaRPr lang="ru-RU" dirty="0"/>
          </a:p>
        </p:txBody>
      </p:sp>
    </p:spTree>
    <p:extLst>
      <p:ext uri="{BB962C8B-B14F-4D97-AF65-F5344CB8AC3E}">
        <p14:creationId xmlns:p14="http://schemas.microsoft.com/office/powerpoint/2010/main" val="45329370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HOW CAN I AVOID PLAGIARIZING?</a:t>
            </a:r>
            <a:br>
              <a:rPr lang="en-US" dirty="0"/>
            </a:br>
            <a:endParaRPr lang="ru-RU" dirty="0"/>
          </a:p>
        </p:txBody>
      </p:sp>
      <p:sp>
        <p:nvSpPr>
          <p:cNvPr id="3" name="Объект 2"/>
          <p:cNvSpPr>
            <a:spLocks noGrp="1"/>
          </p:cNvSpPr>
          <p:nvPr>
            <p:ph idx="1"/>
          </p:nvPr>
        </p:nvSpPr>
        <p:spPr/>
        <p:txBody>
          <a:bodyPr/>
          <a:lstStyle/>
          <a:p>
            <a:endParaRPr lang="en-US" dirty="0"/>
          </a:p>
          <a:p>
            <a:r>
              <a:rPr lang="en-US" dirty="0"/>
              <a:t>Now that you understand what plagiarism is, you’re ready to employ the following three simple steps to avoid plagiarizing in your written work.</a:t>
            </a:r>
          </a:p>
          <a:p>
            <a:endParaRPr lang="ru-RU" dirty="0"/>
          </a:p>
        </p:txBody>
      </p:sp>
    </p:spTree>
    <p:extLst>
      <p:ext uri="{BB962C8B-B14F-4D97-AF65-F5344CB8AC3E}">
        <p14:creationId xmlns:p14="http://schemas.microsoft.com/office/powerpoint/2010/main" val="35450546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200" dirty="0"/>
              <a:t>Step 1: Accentuate the positive. Change your attitude about using citations.</a:t>
            </a:r>
            <a:br>
              <a:rPr lang="en-US" sz="3200" dirty="0"/>
            </a:br>
            <a:endParaRPr lang="ru-RU" sz="3200" dirty="0"/>
          </a:p>
        </p:txBody>
      </p:sp>
      <p:sp>
        <p:nvSpPr>
          <p:cNvPr id="3" name="Объект 2"/>
          <p:cNvSpPr>
            <a:spLocks noGrp="1"/>
          </p:cNvSpPr>
          <p:nvPr>
            <p:ph idx="1"/>
          </p:nvPr>
        </p:nvSpPr>
        <p:spPr/>
        <p:txBody>
          <a:bodyPr>
            <a:normAutofit fontScale="92500" lnSpcReduction="10000"/>
          </a:bodyPr>
          <a:lstStyle/>
          <a:p>
            <a:pPr marL="0" indent="0">
              <a:buNone/>
            </a:pPr>
            <a:r>
              <a:rPr lang="en-US" dirty="0"/>
              <a:t>Do you feel that you use too many citations? Too few? Many students worry that if they use too many citations their instructors will think that they’re relying too heavily on the source material and therefore not thinking for themselves. In fact, however, using citations allows you to demonstrate clearly how well you understand the course material while also making clear distinctions between what the authors have to say and your analysis of their ideas.</a:t>
            </a:r>
          </a:p>
          <a:p>
            <a:endParaRPr lang="ru-RU" dirty="0"/>
          </a:p>
        </p:txBody>
      </p:sp>
    </p:spTree>
    <p:extLst>
      <p:ext uri="{BB962C8B-B14F-4D97-AF65-F5344CB8AC3E}">
        <p14:creationId xmlns:p14="http://schemas.microsoft.com/office/powerpoint/2010/main" val="22780437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800" dirty="0"/>
              <a:t>Step 2: How can I keep track of all this information? Improve your note-taking skills.</a:t>
            </a:r>
            <a:br>
              <a:rPr lang="en-US" sz="2800" dirty="0"/>
            </a:br>
            <a:endParaRPr lang="ru-RU" sz="2800" dirty="0"/>
          </a:p>
        </p:txBody>
      </p:sp>
      <p:sp>
        <p:nvSpPr>
          <p:cNvPr id="3" name="Объект 2"/>
          <p:cNvSpPr>
            <a:spLocks noGrp="1"/>
          </p:cNvSpPr>
          <p:nvPr>
            <p:ph idx="1"/>
          </p:nvPr>
        </p:nvSpPr>
        <p:spPr/>
        <p:txBody>
          <a:bodyPr>
            <a:normAutofit/>
          </a:bodyPr>
          <a:lstStyle/>
          <a:p>
            <a:r>
              <a:rPr lang="en-US" dirty="0"/>
              <a:t>Once you’ve reconsidered your position on using citations, you need to rethink your note-taking practices. Taking careful notes is simply the best way to avoid plagiarism. And improving your note-taking skills will also allow you to refine your critical thinking skills. Here’s how the process works:</a:t>
            </a:r>
          </a:p>
          <a:p>
            <a:endParaRPr lang="ru-RU" dirty="0"/>
          </a:p>
        </p:txBody>
      </p:sp>
    </p:spTree>
    <p:extLst>
      <p:ext uri="{BB962C8B-B14F-4D97-AF65-F5344CB8AC3E}">
        <p14:creationId xmlns:p14="http://schemas.microsoft.com/office/powerpoint/2010/main" val="41653581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Improve your note-taking skills.</a:t>
            </a:r>
            <a:endParaRPr lang="ru-RU" dirty="0"/>
          </a:p>
        </p:txBody>
      </p:sp>
      <p:sp>
        <p:nvSpPr>
          <p:cNvPr id="3" name="Объект 2"/>
          <p:cNvSpPr>
            <a:spLocks noGrp="1"/>
          </p:cNvSpPr>
          <p:nvPr>
            <p:ph idx="1"/>
          </p:nvPr>
        </p:nvSpPr>
        <p:spPr/>
        <p:txBody>
          <a:bodyPr>
            <a:normAutofit fontScale="85000" lnSpcReduction="20000"/>
          </a:bodyPr>
          <a:lstStyle/>
          <a:p>
            <a:r>
              <a:rPr lang="en-US" dirty="0"/>
              <a:t>(1) Start by carefully noting all the bibliographic information you’ll need for your works cited page. </a:t>
            </a:r>
          </a:p>
          <a:p>
            <a:pPr marL="0" indent="0">
              <a:buNone/>
            </a:pPr>
            <a:r>
              <a:rPr lang="en-US" dirty="0"/>
              <a:t>If you’re photocopying an article or section out of a book or journal, why not photocopy the front pages of the source as well? That way you’ll have the bibliographic information if you need it later. If you forget to gather the information for a book, you can usually get it from the library’s online card catalogue. Simply pull up the entry for the book you used to see the bibliographic information on that source. If you’re working on an article from a journal, you can return to the database from which you got the original citation to find the bibliographic information.</a:t>
            </a:r>
            <a:endParaRPr lang="ru-RU" dirty="0"/>
          </a:p>
        </p:txBody>
      </p:sp>
    </p:spTree>
    <p:extLst>
      <p:ext uri="{BB962C8B-B14F-4D97-AF65-F5344CB8AC3E}">
        <p14:creationId xmlns:p14="http://schemas.microsoft.com/office/powerpoint/2010/main" val="16143765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Improve your note-taking skills.</a:t>
            </a:r>
            <a:endParaRPr lang="ru-RU" dirty="0"/>
          </a:p>
        </p:txBody>
      </p:sp>
      <p:sp>
        <p:nvSpPr>
          <p:cNvPr id="3" name="Объект 2"/>
          <p:cNvSpPr>
            <a:spLocks noGrp="1"/>
          </p:cNvSpPr>
          <p:nvPr>
            <p:ph idx="1"/>
          </p:nvPr>
        </p:nvSpPr>
        <p:spPr/>
        <p:txBody>
          <a:bodyPr/>
          <a:lstStyle/>
          <a:p>
            <a:r>
              <a:rPr lang="en-US" dirty="0"/>
              <a:t>(2) Next, try thinking about your notes as a kind of transitional space between what you’ve read and what you’re preparing to write. Imagine yourself having a conversation with the author you’re reading, in which you repeatedly ask yourself the following questions:</a:t>
            </a:r>
            <a:endParaRPr lang="ru-RU" dirty="0"/>
          </a:p>
        </p:txBody>
      </p:sp>
    </p:spTree>
    <p:extLst>
      <p:ext uri="{BB962C8B-B14F-4D97-AF65-F5344CB8AC3E}">
        <p14:creationId xmlns:p14="http://schemas.microsoft.com/office/powerpoint/2010/main" val="428802174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Improve your note-taking skills.</a:t>
            </a:r>
            <a:endParaRPr lang="ru-RU" dirty="0"/>
          </a:p>
        </p:txBody>
      </p:sp>
      <p:sp>
        <p:nvSpPr>
          <p:cNvPr id="3" name="Объект 2"/>
          <p:cNvSpPr>
            <a:spLocks noGrp="1"/>
          </p:cNvSpPr>
          <p:nvPr>
            <p:ph idx="1"/>
          </p:nvPr>
        </p:nvSpPr>
        <p:spPr/>
        <p:txBody>
          <a:bodyPr/>
          <a:lstStyle/>
          <a:p>
            <a:r>
              <a:rPr lang="en-US" dirty="0"/>
              <a:t>What is the author trying to explain?</a:t>
            </a:r>
          </a:p>
          <a:p>
            <a:r>
              <a:rPr lang="en-US" dirty="0"/>
              <a:t>Why does s/he think these points are important?</a:t>
            </a:r>
          </a:p>
          <a:p>
            <a:r>
              <a:rPr lang="en-US" dirty="0"/>
              <a:t>How has s/he decided to construct the argument?</a:t>
            </a:r>
          </a:p>
          <a:p>
            <a:r>
              <a:rPr lang="en-US" dirty="0"/>
              <a:t>How does the structure of the argument affect the reader’s response to the author’s ideas?</a:t>
            </a:r>
          </a:p>
          <a:p>
            <a:r>
              <a:rPr lang="en-US" dirty="0"/>
              <a:t>How effective is the author’s argument?</a:t>
            </a:r>
          </a:p>
          <a:p>
            <a:endParaRPr lang="ru-RU" dirty="0"/>
          </a:p>
        </p:txBody>
      </p:sp>
    </p:spTree>
    <p:extLst>
      <p:ext uri="{BB962C8B-B14F-4D97-AF65-F5344CB8AC3E}">
        <p14:creationId xmlns:p14="http://schemas.microsoft.com/office/powerpoint/2010/main" val="437505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should I use quotes? </a:t>
            </a:r>
            <a:br>
              <a:rPr lang="en-US" dirty="0"/>
            </a:br>
            <a:endParaRPr lang="ru-RU" dirty="0"/>
          </a:p>
        </p:txBody>
      </p:sp>
      <p:sp>
        <p:nvSpPr>
          <p:cNvPr id="3" name="Объект 2"/>
          <p:cNvSpPr>
            <a:spLocks noGrp="1"/>
          </p:cNvSpPr>
          <p:nvPr>
            <p:ph idx="1"/>
          </p:nvPr>
        </p:nvSpPr>
        <p:spPr/>
        <p:txBody>
          <a:bodyPr/>
          <a:lstStyle/>
          <a:p>
            <a:r>
              <a:rPr lang="en-US" dirty="0"/>
              <a:t>Using quotations is the easiest way to include material, but quotations should be used carefully and sparingly </a:t>
            </a:r>
            <a:r>
              <a:rPr lang="en-US" dirty="0" err="1"/>
              <a:t>скудно</a:t>
            </a:r>
            <a:r>
              <a:rPr lang="en-US" dirty="0"/>
              <a:t>. While paraphrasing and summarizing provide the opportunity to show your understanding of the material, quoting may only show your ability to type it. </a:t>
            </a:r>
          </a:p>
          <a:p>
            <a:endParaRPr lang="ru-RU" dirty="0"/>
          </a:p>
        </p:txBody>
      </p:sp>
    </p:spTree>
    <p:extLst>
      <p:ext uri="{BB962C8B-B14F-4D97-AF65-F5344CB8AC3E}">
        <p14:creationId xmlns:p14="http://schemas.microsoft.com/office/powerpoint/2010/main" val="256539538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improving note taking skills</a:t>
            </a:r>
            <a:br>
              <a:rPr lang="ru-RU" dirty="0"/>
            </a:br>
            <a:endParaRPr lang="ru-RU" dirty="0"/>
          </a:p>
        </p:txBody>
      </p:sp>
      <p:sp>
        <p:nvSpPr>
          <p:cNvPr id="3" name="Объект 2"/>
          <p:cNvSpPr>
            <a:spLocks noGrp="1"/>
          </p:cNvSpPr>
          <p:nvPr>
            <p:ph idx="1"/>
          </p:nvPr>
        </p:nvSpPr>
        <p:spPr/>
        <p:txBody>
          <a:bodyPr>
            <a:normAutofit fontScale="85000" lnSpcReduction="20000"/>
          </a:bodyPr>
          <a:lstStyle/>
          <a:p>
            <a:r>
              <a:rPr lang="en-US" dirty="0"/>
              <a:t>Adopting this “conversational” approach to note-taking will improve your analysis of the material by leading you to notice not just what the author says, but also how and why the author communicates his or her ideas. This strategy will also help you avoid the very common temptation of thinking that the author’s way of explaining something is much better than anything you could write. If you are tempted to borrow the author’s language, write your notes with the book closed to ensure that you are putting the ideas into your own words. If you’ve already taken a step away from the author’s words in your notes, you’ll find it easier to use your own words in the paper you write.</a:t>
            </a:r>
            <a:endParaRPr lang="ru-RU" dirty="0"/>
          </a:p>
        </p:txBody>
      </p:sp>
    </p:spTree>
    <p:extLst>
      <p:ext uri="{BB962C8B-B14F-4D97-AF65-F5344CB8AC3E}">
        <p14:creationId xmlns:p14="http://schemas.microsoft.com/office/powerpoint/2010/main" val="148011618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Improve your note-taking skills.</a:t>
            </a:r>
            <a:endParaRPr lang="ru-RU" dirty="0"/>
          </a:p>
        </p:txBody>
      </p:sp>
      <p:sp>
        <p:nvSpPr>
          <p:cNvPr id="3" name="Объект 2"/>
          <p:cNvSpPr>
            <a:spLocks noGrp="1"/>
          </p:cNvSpPr>
          <p:nvPr>
            <p:ph idx="1"/>
          </p:nvPr>
        </p:nvSpPr>
        <p:spPr/>
        <p:txBody>
          <a:bodyPr>
            <a:normAutofit lnSpcReduction="10000"/>
          </a:bodyPr>
          <a:lstStyle/>
          <a:p>
            <a:r>
              <a:rPr lang="en-US" dirty="0"/>
              <a:t>(3) Finally, be careful to use quotation marks to distinguish the exact words used by the author from your own words so that when you return to your notes later in the writing process, you won’t have to guess which ideas are yours and which ones came directly from the text. You’ll have to experiment with different note-taking techniques until you find the one that works best for you, but here’s one example of how your notes might look:</a:t>
            </a:r>
          </a:p>
          <a:p>
            <a:endParaRPr lang="en-US" dirty="0"/>
          </a:p>
          <a:p>
            <a:endParaRPr lang="ru-RU" dirty="0"/>
          </a:p>
        </p:txBody>
      </p:sp>
    </p:spTree>
    <p:extLst>
      <p:ext uri="{BB962C8B-B14F-4D97-AF65-F5344CB8AC3E}">
        <p14:creationId xmlns:p14="http://schemas.microsoft.com/office/powerpoint/2010/main" val="34443001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a:t>Example of notes</a:t>
            </a:r>
            <a:endParaRPr lang="ru-RU" dirty="0"/>
          </a:p>
        </p:txBody>
      </p:sp>
      <p:sp>
        <p:nvSpPr>
          <p:cNvPr id="3" name="Объект 2"/>
          <p:cNvSpPr>
            <a:spLocks noGrp="1"/>
          </p:cNvSpPr>
          <p:nvPr>
            <p:ph idx="1"/>
          </p:nvPr>
        </p:nvSpPr>
        <p:spPr/>
        <p:txBody>
          <a:bodyPr>
            <a:normAutofit fontScale="85000" lnSpcReduction="10000"/>
          </a:bodyPr>
          <a:lstStyle/>
          <a:p>
            <a:pPr marL="0" indent="0">
              <a:buNone/>
            </a:pPr>
            <a:r>
              <a:rPr lang="en-US" dirty="0"/>
              <a:t>James </a:t>
            </a:r>
            <a:r>
              <a:rPr lang="en-US" dirty="0" err="1"/>
              <a:t>Leoni</a:t>
            </a:r>
            <a:r>
              <a:rPr lang="en-US" dirty="0"/>
              <a:t>, trans. Ten Books on Architecture by Leone Battista </a:t>
            </a:r>
            <a:r>
              <a:rPr lang="en-US" dirty="0" err="1"/>
              <a:t>Alberti</a:t>
            </a:r>
            <a:r>
              <a:rPr lang="en-US" dirty="0"/>
              <a:t>. London: Alec </a:t>
            </a:r>
            <a:r>
              <a:rPr lang="en-US" dirty="0" err="1"/>
              <a:t>Tirani</a:t>
            </a:r>
            <a:r>
              <a:rPr lang="en-US" dirty="0"/>
              <a:t>, Ltd., 1955.</a:t>
            </a:r>
          </a:p>
          <a:p>
            <a:pPr marL="0" indent="0">
              <a:buNone/>
            </a:pPr>
            <a:r>
              <a:rPr lang="en-US" dirty="0"/>
              <a:t>BOOK I, CHAPTER X: “Of the Columns and Walls, and Some Observations Relating to the Columns”</a:t>
            </a:r>
          </a:p>
          <a:p>
            <a:pPr marL="0" indent="0">
              <a:buNone/>
            </a:pPr>
            <a:r>
              <a:rPr lang="en-US" dirty="0"/>
              <a:t>(p. 14) </a:t>
            </a:r>
            <a:r>
              <a:rPr lang="en-US" dirty="0" err="1"/>
              <a:t>Alberti</a:t>
            </a:r>
            <a:r>
              <a:rPr lang="en-US" dirty="0"/>
              <a:t> begins by talking about walls, and then says a row of columns is simply “a Wall open and discontinued in several Places;” he says the column supports the roof, and that columns are the most beautiful of the architectural elements; here, he’ll address what columns have in common, and later he’ll discuss their differences.</a:t>
            </a:r>
          </a:p>
          <a:p>
            <a:endParaRPr lang="ru-RU" dirty="0"/>
          </a:p>
        </p:txBody>
      </p:sp>
    </p:spTree>
    <p:extLst>
      <p:ext uri="{BB962C8B-B14F-4D97-AF65-F5344CB8AC3E}">
        <p14:creationId xmlns:p14="http://schemas.microsoft.com/office/powerpoint/2010/main" val="331003916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en-US" sz="2800" dirty="0"/>
              <a:t>HOW CAN I TELL WHETHER I’VE PLAGIARIZED?</a:t>
            </a:r>
            <a:br>
              <a:rPr lang="ru-RU" sz="2800" dirty="0"/>
            </a:br>
            <a:endParaRPr lang="ru-RU" sz="2800" dirty="0"/>
          </a:p>
        </p:txBody>
      </p:sp>
      <p:sp>
        <p:nvSpPr>
          <p:cNvPr id="3" name="Объект 2"/>
          <p:cNvSpPr>
            <a:spLocks noGrp="1"/>
          </p:cNvSpPr>
          <p:nvPr>
            <p:ph idx="1"/>
          </p:nvPr>
        </p:nvSpPr>
        <p:spPr/>
        <p:txBody>
          <a:bodyPr>
            <a:normAutofit fontScale="77500" lnSpcReduction="20000"/>
          </a:bodyPr>
          <a:lstStyle/>
          <a:p>
            <a:pPr marL="0" indent="0">
              <a:buNone/>
            </a:pPr>
            <a:r>
              <a:rPr lang="en-US" dirty="0"/>
              <a:t>If you’ve followed the above guidelines but still aren’t sure whether you’ve plagiarized, you can double-check your work using the checklist below.</a:t>
            </a:r>
          </a:p>
          <a:p>
            <a:pPr marL="0" indent="0">
              <a:buNone/>
            </a:pPr>
            <a:r>
              <a:rPr lang="en-US" dirty="0"/>
              <a:t>You need to cite your source, even if:</a:t>
            </a:r>
          </a:p>
          <a:p>
            <a:r>
              <a:rPr lang="en-US" dirty="0"/>
              <a:t>you put all direct quotes in quotation marks.</a:t>
            </a:r>
          </a:p>
          <a:p>
            <a:r>
              <a:rPr lang="en-US" dirty="0"/>
              <a:t>you changed the words used by the author into synonyms.</a:t>
            </a:r>
          </a:p>
          <a:p>
            <a:r>
              <a:rPr lang="en-US" dirty="0"/>
              <a:t>you completely paraphrased the ideas to which you referred.</a:t>
            </a:r>
          </a:p>
          <a:p>
            <a:r>
              <a:rPr lang="en-US" dirty="0"/>
              <a:t>your sentence is mostly made up of your own thoughts, but contains a reference to the author’s ideas.</a:t>
            </a:r>
          </a:p>
          <a:p>
            <a:r>
              <a:rPr lang="en-US" dirty="0"/>
              <a:t>you mention the author’s name in the sentence.</a:t>
            </a:r>
          </a:p>
          <a:p>
            <a:pPr marL="0" indent="0">
              <a:buNone/>
            </a:pPr>
            <a:r>
              <a:rPr lang="en-US" dirty="0"/>
              <a:t>**The moral of this handout: When in doubt, give a citation**</a:t>
            </a:r>
          </a:p>
          <a:p>
            <a:pPr marL="0" indent="0">
              <a:buNone/>
            </a:pPr>
            <a:endParaRPr lang="ru-RU" dirty="0"/>
          </a:p>
        </p:txBody>
      </p:sp>
    </p:spTree>
    <p:extLst>
      <p:ext uri="{BB962C8B-B14F-4D97-AF65-F5344CB8AC3E}">
        <p14:creationId xmlns:p14="http://schemas.microsoft.com/office/powerpoint/2010/main" val="26758781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400" dirty="0"/>
              <a:t>Having said that, there are a few very good reasons that </a:t>
            </a:r>
            <a:r>
              <a:rPr lang="en-US" sz="2400" b="1" dirty="0"/>
              <a:t>you might want to use a quote </a:t>
            </a:r>
            <a:r>
              <a:rPr lang="en-US" sz="2400" dirty="0"/>
              <a:t>rather than a paraphrase or summary: </a:t>
            </a:r>
            <a:br>
              <a:rPr lang="en-US" sz="2400" dirty="0"/>
            </a:br>
            <a:endParaRPr lang="ru-RU" sz="2400" dirty="0"/>
          </a:p>
        </p:txBody>
      </p:sp>
      <p:sp>
        <p:nvSpPr>
          <p:cNvPr id="3" name="Объект 2"/>
          <p:cNvSpPr>
            <a:spLocks noGrp="1"/>
          </p:cNvSpPr>
          <p:nvPr>
            <p:ph idx="1"/>
          </p:nvPr>
        </p:nvSpPr>
        <p:spPr/>
        <p:txBody>
          <a:bodyPr>
            <a:normAutofit/>
          </a:bodyPr>
          <a:lstStyle/>
          <a:p>
            <a:r>
              <a:rPr lang="en-US" dirty="0"/>
              <a:t>1. Accuracy: You are unable to paraphrase or summarize the material without changing the author’s intent </a:t>
            </a:r>
            <a:r>
              <a:rPr lang="en-US" dirty="0" err="1"/>
              <a:t>намерение</a:t>
            </a:r>
            <a:r>
              <a:rPr lang="en-US" dirty="0"/>
              <a:t>. </a:t>
            </a:r>
          </a:p>
          <a:p>
            <a:r>
              <a:rPr lang="en-US" dirty="0"/>
              <a:t>2. Authority: You may want to use a quote to lend </a:t>
            </a:r>
            <a:r>
              <a:rPr lang="en-US" dirty="0" err="1"/>
              <a:t>прибегать</a:t>
            </a:r>
            <a:r>
              <a:rPr lang="en-US" dirty="0"/>
              <a:t> к </a:t>
            </a:r>
            <a:r>
              <a:rPr lang="en-US" dirty="0" err="1"/>
              <a:t>власти</a:t>
            </a:r>
            <a:r>
              <a:rPr lang="en-US" dirty="0"/>
              <a:t> </a:t>
            </a:r>
            <a:r>
              <a:rPr lang="en-US" dirty="0" err="1"/>
              <a:t>эксперта</a:t>
            </a:r>
            <a:r>
              <a:rPr lang="en-US" dirty="0"/>
              <a:t> expert authority for your assertion </a:t>
            </a:r>
            <a:r>
              <a:rPr lang="en-US" dirty="0" err="1"/>
              <a:t>утверждения</a:t>
            </a:r>
            <a:r>
              <a:rPr lang="en-US" dirty="0"/>
              <a:t> or to provide </a:t>
            </a:r>
            <a:r>
              <a:rPr lang="en-US" dirty="0" err="1"/>
              <a:t>обеспечивать</a:t>
            </a:r>
            <a:r>
              <a:rPr lang="en-US" dirty="0"/>
              <a:t> material for analysis. </a:t>
            </a:r>
          </a:p>
          <a:p>
            <a:endParaRPr lang="ru-RU" dirty="0"/>
          </a:p>
        </p:txBody>
      </p:sp>
    </p:spTree>
    <p:extLst>
      <p:ext uri="{BB962C8B-B14F-4D97-AF65-F5344CB8AC3E}">
        <p14:creationId xmlns:p14="http://schemas.microsoft.com/office/powerpoint/2010/main" val="248244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2200" dirty="0">
                <a:solidFill>
                  <a:prstClr val="black"/>
                </a:solidFill>
              </a:rPr>
              <a:t>Having said that, there are a few very good reasons that </a:t>
            </a:r>
            <a:r>
              <a:rPr lang="en-US" sz="2200" b="1" dirty="0">
                <a:solidFill>
                  <a:prstClr val="black"/>
                </a:solidFill>
              </a:rPr>
              <a:t>you might want to use a quote </a:t>
            </a:r>
            <a:r>
              <a:rPr lang="en-US" sz="2200" dirty="0">
                <a:solidFill>
                  <a:prstClr val="black"/>
                </a:solidFill>
              </a:rPr>
              <a:t>rather than a paraphrase or summary: </a:t>
            </a:r>
            <a:br>
              <a:rPr lang="en-US" sz="2200" dirty="0">
                <a:solidFill>
                  <a:prstClr val="black"/>
                </a:solidFill>
              </a:rPr>
            </a:br>
            <a:endParaRPr lang="ru-RU" dirty="0"/>
          </a:p>
        </p:txBody>
      </p:sp>
      <p:sp>
        <p:nvSpPr>
          <p:cNvPr id="3" name="Объект 2"/>
          <p:cNvSpPr>
            <a:spLocks noGrp="1"/>
          </p:cNvSpPr>
          <p:nvPr>
            <p:ph idx="1"/>
          </p:nvPr>
        </p:nvSpPr>
        <p:spPr/>
        <p:txBody>
          <a:bodyPr>
            <a:normAutofit fontScale="92500" lnSpcReduction="20000"/>
          </a:bodyPr>
          <a:lstStyle/>
          <a:p>
            <a:r>
              <a:rPr lang="en-US" dirty="0"/>
              <a:t>3. Conciseness </a:t>
            </a:r>
            <a:r>
              <a:rPr lang="en-US" dirty="0" err="1"/>
              <a:t>краткость</a:t>
            </a:r>
            <a:r>
              <a:rPr lang="en-US" dirty="0"/>
              <a:t>, </a:t>
            </a:r>
            <a:r>
              <a:rPr lang="en-US" dirty="0" err="1"/>
              <a:t>сжатость</a:t>
            </a:r>
            <a:r>
              <a:rPr lang="en-US" dirty="0"/>
              <a:t>, </a:t>
            </a:r>
            <a:r>
              <a:rPr lang="en-US" dirty="0" err="1"/>
              <a:t>выразительность</a:t>
            </a:r>
            <a:r>
              <a:rPr lang="en-US" dirty="0"/>
              <a:t>: Your attempts to paraphrase or summarize are awkward </a:t>
            </a:r>
            <a:r>
              <a:rPr lang="en-US" dirty="0" err="1"/>
              <a:t>затруднительны</a:t>
            </a:r>
            <a:r>
              <a:rPr lang="en-US" dirty="0"/>
              <a:t> or much longer than the material. </a:t>
            </a:r>
          </a:p>
          <a:p>
            <a:r>
              <a:rPr lang="en-US" dirty="0"/>
              <a:t>4. Unforgettable language: You believe that the words of the author are memorable or remarkable because of their effectiveness or historical flavor. Additionally, the author may have used a unique phrase or sentence, and you want to comment on words or phrases themselves. </a:t>
            </a:r>
          </a:p>
          <a:p>
            <a:endParaRPr lang="ru-RU" dirty="0"/>
          </a:p>
        </p:txBody>
      </p:sp>
    </p:spTree>
    <p:extLst>
      <p:ext uri="{BB962C8B-B14F-4D97-AF65-F5344CB8AC3E}">
        <p14:creationId xmlns:p14="http://schemas.microsoft.com/office/powerpoint/2010/main" val="39540716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r>
              <a:rPr lang="en-US" dirty="0"/>
              <a:t>When you decide to quote, be careful of relying too much upon one source or quoting too much of a source and make sure that your use of the quote demonstrates an understanding of the source material. Essentially, you want to avoid having a paper that is a string of quotes with occasional input from you. </a:t>
            </a:r>
            <a:endParaRPr lang="ru-RU" dirty="0"/>
          </a:p>
        </p:txBody>
      </p:sp>
    </p:spTree>
    <p:extLst>
      <p:ext uri="{BB962C8B-B14F-4D97-AF65-F5344CB8AC3E}">
        <p14:creationId xmlns:p14="http://schemas.microsoft.com/office/powerpoint/2010/main" val="477475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a:t>When and how much to quote</a:t>
            </a:r>
            <a:br>
              <a:rPr lang="en-US" dirty="0"/>
            </a:br>
            <a:endParaRPr lang="ru-RU" dirty="0"/>
          </a:p>
        </p:txBody>
      </p:sp>
      <p:sp>
        <p:nvSpPr>
          <p:cNvPr id="3" name="Объект 2"/>
          <p:cNvSpPr>
            <a:spLocks noGrp="1"/>
          </p:cNvSpPr>
          <p:nvPr>
            <p:ph idx="1"/>
          </p:nvPr>
        </p:nvSpPr>
        <p:spPr/>
        <p:txBody>
          <a:bodyPr>
            <a:normAutofit fontScale="92500" lnSpcReduction="10000"/>
          </a:bodyPr>
          <a:lstStyle/>
          <a:p>
            <a:r>
              <a:rPr lang="en-US" dirty="0"/>
              <a:t>The basic rule of thumb in all disciplines is that you should only quote directly from a text when it's important for your reader to see the actual language used by the author of the source. While paraphrase and summary are effective ways to introduce your reader to someone's ideas, quoting directly from a text allows you to introduce your reader to the way those ideas are expressed by showing such details as language, syntax, and cadence </a:t>
            </a:r>
            <a:r>
              <a:rPr lang="en-US" dirty="0" err="1"/>
              <a:t>ритм</a:t>
            </a:r>
            <a:r>
              <a:rPr lang="en-US" dirty="0"/>
              <a:t>.</a:t>
            </a:r>
          </a:p>
          <a:p>
            <a:endParaRPr lang="ru-RU" dirty="0"/>
          </a:p>
        </p:txBody>
      </p:sp>
    </p:spTree>
    <p:extLst>
      <p:ext uri="{BB962C8B-B14F-4D97-AF65-F5344CB8AC3E}">
        <p14:creationId xmlns:p14="http://schemas.microsoft.com/office/powerpoint/2010/main" val="1041361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sz="3600" dirty="0"/>
              <a:t>You should use quotations in the following situations:</a:t>
            </a:r>
            <a:br>
              <a:rPr lang="en-US" sz="3600" dirty="0"/>
            </a:br>
            <a:endParaRPr lang="ru-RU" sz="3600" dirty="0"/>
          </a:p>
        </p:txBody>
      </p:sp>
      <p:sp>
        <p:nvSpPr>
          <p:cNvPr id="3" name="Объект 2"/>
          <p:cNvSpPr>
            <a:spLocks noGrp="1"/>
          </p:cNvSpPr>
          <p:nvPr>
            <p:ph idx="1"/>
          </p:nvPr>
        </p:nvSpPr>
        <p:spPr/>
        <p:txBody>
          <a:bodyPr>
            <a:normAutofit/>
          </a:bodyPr>
          <a:lstStyle/>
          <a:p>
            <a:pPr marL="0" indent="0">
              <a:buNone/>
            </a:pPr>
            <a:r>
              <a:rPr lang="en-US" dirty="0"/>
              <a:t>•	When you plan to discuss the actual language of a text.</a:t>
            </a:r>
          </a:p>
          <a:p>
            <a:pPr marL="0" indent="0">
              <a:buNone/>
            </a:pPr>
            <a:r>
              <a:rPr lang="en-US" dirty="0"/>
              <a:t>•	When you are discussing an author's position or theory and you plan to discuss the wording of a core assertion </a:t>
            </a:r>
            <a:r>
              <a:rPr lang="en-US" dirty="0" err="1"/>
              <a:t>основное</a:t>
            </a:r>
            <a:r>
              <a:rPr lang="en-US" dirty="0"/>
              <a:t> </a:t>
            </a:r>
            <a:r>
              <a:rPr lang="en-US" dirty="0" err="1"/>
              <a:t>утверждение</a:t>
            </a:r>
            <a:r>
              <a:rPr lang="en-US" dirty="0"/>
              <a:t> or kernel </a:t>
            </a:r>
            <a:r>
              <a:rPr lang="en-US" dirty="0" err="1"/>
              <a:t>стержень</a:t>
            </a:r>
            <a:r>
              <a:rPr lang="en-US" dirty="0"/>
              <a:t> of the argument in your paper.</a:t>
            </a:r>
          </a:p>
          <a:p>
            <a:endParaRPr lang="ru-RU" dirty="0"/>
          </a:p>
        </p:txBody>
      </p:sp>
    </p:spTree>
    <p:extLst>
      <p:ext uri="{BB962C8B-B14F-4D97-AF65-F5344CB8AC3E}">
        <p14:creationId xmlns:p14="http://schemas.microsoft.com/office/powerpoint/2010/main" val="3107442862"/>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TotalTime>
  <Words>4176</Words>
  <Application>Microsoft Office PowerPoint</Application>
  <PresentationFormat>Экран (4:3)</PresentationFormat>
  <Paragraphs>125</Paragraphs>
  <Slides>43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43</vt:i4>
      </vt:variant>
    </vt:vector>
  </HeadingPairs>
  <TitlesOfParts>
    <vt:vector size="47" baseType="lpstr">
      <vt:lpstr>Arial</vt:lpstr>
      <vt:lpstr>Calibri</vt:lpstr>
      <vt:lpstr>Times New Roman</vt:lpstr>
      <vt:lpstr>Тема Office</vt:lpstr>
      <vt:lpstr>Lecture 7</vt:lpstr>
      <vt:lpstr>Plan</vt:lpstr>
      <vt:lpstr>What are the differences among quoting, paraphrasing, and summarizing? </vt:lpstr>
      <vt:lpstr>When should I use quotes?  </vt:lpstr>
      <vt:lpstr>Having said that, there are a few very good reasons that you might want to use a quote rather than a paraphrase or summary:  </vt:lpstr>
      <vt:lpstr>Having said that, there are a few very good reasons that you might want to use a quote rather than a paraphrase or summary:  </vt:lpstr>
      <vt:lpstr>Презентация PowerPoint</vt:lpstr>
      <vt:lpstr>When and how much to quote </vt:lpstr>
      <vt:lpstr>You should use quotations in the following situations: </vt:lpstr>
      <vt:lpstr>You should use quotations in the following situations: </vt:lpstr>
      <vt:lpstr>Презентация PowerPoint</vt:lpstr>
      <vt:lpstr>When should I paraphrase?  </vt:lpstr>
      <vt:lpstr>When should I paraphrase?  </vt:lpstr>
      <vt:lpstr>When you decide to paraphrase</vt:lpstr>
      <vt:lpstr>When and how to paraphrase </vt:lpstr>
      <vt:lpstr>whether to quote directly from the source or to paraphrase it?</vt:lpstr>
      <vt:lpstr> Milgram, S. (1974). The perils of obedience. In L.G. Kirszner &amp; S.R. Mandell (Eds.) The Blair reader (pp.725-737). Upper Saddle River, NJ: Prentice Hall. </vt:lpstr>
      <vt:lpstr>Paraphrasing  </vt:lpstr>
      <vt:lpstr>A common mistake when paraphrasing </vt:lpstr>
      <vt:lpstr>Example</vt:lpstr>
      <vt:lpstr>When should I summarize?  </vt:lpstr>
      <vt:lpstr>When should I summarize?  </vt:lpstr>
      <vt:lpstr>Презентация PowerPoint</vt:lpstr>
      <vt:lpstr>When you summarize, you provide your readers with a condensed version of an author's key points. </vt:lpstr>
      <vt:lpstr>you should decide what your reader needs to know about that source </vt:lpstr>
      <vt:lpstr>Презентация PowerPoint</vt:lpstr>
      <vt:lpstr>Plagiarism</vt:lpstr>
      <vt:lpstr>Some common reasons why one plagiarize:  </vt:lpstr>
      <vt:lpstr>Some common reasons why students plagiarize:  </vt:lpstr>
      <vt:lpstr>Презентация PowerPoint</vt:lpstr>
      <vt:lpstr>Essentially, your instructors are asking you to do three things: </vt:lpstr>
      <vt:lpstr>That’s plagiarizing, not paraphrasing. </vt:lpstr>
      <vt:lpstr>Презентация PowerPoint</vt:lpstr>
      <vt:lpstr>HOW CAN I AVOID PLAGIARIZING? </vt:lpstr>
      <vt:lpstr>Step 1: Accentuate the positive. Change your attitude about using citations. </vt:lpstr>
      <vt:lpstr>Step 2: How can I keep track of all this information? Improve your note-taking skills. </vt:lpstr>
      <vt:lpstr>Improve your note-taking skills.</vt:lpstr>
      <vt:lpstr>Improve your note-taking skills.</vt:lpstr>
      <vt:lpstr>Improve your note-taking skills.</vt:lpstr>
      <vt:lpstr>improving note taking skills </vt:lpstr>
      <vt:lpstr>Improve your note-taking skills.</vt:lpstr>
      <vt:lpstr>Example of notes</vt:lpstr>
      <vt:lpstr>HOW CAN I TELL WHETHER I’VE PLAGIARIZED?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Zhanat</dc:creator>
  <cp:lastModifiedBy>Zhanna HP</cp:lastModifiedBy>
  <cp:revision>13</cp:revision>
  <dcterms:created xsi:type="dcterms:W3CDTF">2013-11-06T05:59:46Z</dcterms:created>
  <dcterms:modified xsi:type="dcterms:W3CDTF">2024-09-19T13:33:50Z</dcterms:modified>
</cp:coreProperties>
</file>